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6" r:id="rId2"/>
    <p:sldId id="256" r:id="rId3"/>
    <p:sldId id="261" r:id="rId4"/>
    <p:sldId id="258" r:id="rId5"/>
    <p:sldId id="259" r:id="rId6"/>
    <p:sldId id="262" r:id="rId7"/>
    <p:sldId id="269" r:id="rId8"/>
    <p:sldId id="264" r:id="rId9"/>
    <p:sldId id="270" r:id="rId10"/>
    <p:sldId id="274" r:id="rId11"/>
    <p:sldId id="271" r:id="rId12"/>
    <p:sldId id="275" r:id="rId13"/>
    <p:sldId id="272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67" r:id="rId22"/>
    <p:sldId id="278" r:id="rId23"/>
    <p:sldId id="268" r:id="rId24"/>
    <p:sldId id="273" r:id="rId25"/>
    <p:sldId id="287" r:id="rId26"/>
    <p:sldId id="286" r:id="rId27"/>
    <p:sldId id="260" r:id="rId28"/>
    <p:sldId id="295" r:id="rId29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2D26"/>
    <a:srgbClr val="FF332A"/>
    <a:srgbClr val="40937D"/>
    <a:srgbClr val="24262D"/>
    <a:srgbClr val="DBEBF5"/>
    <a:srgbClr val="5E7EA3"/>
    <a:srgbClr val="A9CAD1"/>
    <a:srgbClr val="D8868A"/>
    <a:srgbClr val="5090A9"/>
    <a:srgbClr val="6496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89851" autoAdjust="0"/>
  </p:normalViewPr>
  <p:slideViewPr>
    <p:cSldViewPr snapToGrid="0" snapToObjects="1">
      <p:cViewPr>
        <p:scale>
          <a:sx n="125" d="100"/>
          <a:sy n="125" d="100"/>
        </p:scale>
        <p:origin x="-512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56C6F-2FA1-DA4B-8F78-89B8B8C526C4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0042-A535-E849-B3A8-EA37594B87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61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41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部分站点存在数据缺失情况，江苏省</a:t>
            </a:r>
            <a:r>
              <a:rPr kumimoji="1" lang="en-US" altLang="zh-CN" dirty="0" smtClean="0"/>
              <a:t>AQI</a:t>
            </a:r>
            <a:r>
              <a:rPr kumimoji="1" lang="zh-CN" altLang="en-US" dirty="0" smtClean="0"/>
              <a:t>集中在</a:t>
            </a:r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以下，整体空气质量比山东省更好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26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关于水质监测，全国共</a:t>
            </a:r>
            <a:r>
              <a:rPr kumimoji="1" lang="en-US" altLang="zh-CN" dirty="0" smtClean="0"/>
              <a:t>143</a:t>
            </a:r>
            <a:r>
              <a:rPr kumimoji="1" lang="zh-CN" altLang="en-US" dirty="0" smtClean="0"/>
              <a:t>个监测站，站点数量以淮河、松花江、长江等流域居多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09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水质数据中，</a:t>
            </a:r>
            <a:r>
              <a:rPr kumimoji="1" lang="en-US" altLang="zh-CN" dirty="0" smtClean="0"/>
              <a:t>PH</a:t>
            </a:r>
            <a:r>
              <a:rPr kumimoji="1" lang="zh-CN" altLang="en-US" dirty="0" smtClean="0"/>
              <a:t>值最全、数据质量最好，通过水质历史数据、一维密度图和二维密度图，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可以分析不同流域的特点和差异，以及检测水质指标异常事件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44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关于污染企业，山东省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千多家污染企业中，部分企业的经纬度信息可能存在误差</a:t>
            </a:r>
            <a:endParaRPr kumimoji="1" lang="en-US" altLang="zh-CN" dirty="0" smtClean="0"/>
          </a:p>
          <a:p>
            <a:r>
              <a:rPr kumimoji="1" lang="zh-CN" altLang="en-US" dirty="0" smtClean="0"/>
              <a:t>污染企业数量以潍坊市和淄博市居多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99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千多家污染企业，对应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千多处监测站点和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千多个监测项目</a:t>
            </a:r>
            <a:endParaRPr kumimoji="1" lang="en-US" altLang="zh-CN" dirty="0" smtClean="0"/>
          </a:p>
          <a:p>
            <a:r>
              <a:rPr kumimoji="1" lang="zh-CN" altLang="en-US" dirty="0" smtClean="0"/>
              <a:t>说明相当数量的监测站点处于闲置状态，污染监测力度存在不足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751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更头疼的是，监测项目的历史数据中，仅氨氮和化学需氧量的数据质量较好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其他污染类型对应的监测项目数量极少，或者历史数据完全缺失，无法用于和空气质量的关联分析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070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关于降雨，华中、华南、华东气象监测站分布更密集，华南降雨更充沛</a:t>
            </a:r>
            <a:endParaRPr kumimoji="1" lang="en-US" altLang="zh-CN" dirty="0" smtClean="0"/>
          </a:p>
          <a:p>
            <a:r>
              <a:rPr kumimoji="1" lang="zh-CN" altLang="en-US" dirty="0" smtClean="0"/>
              <a:t>山东江苏绝大多数城市都部署了气象监测站，而且江苏省降雨更多更频繁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6987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从时序整体水平上，也能得出相同的结论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8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关于风力风向</a:t>
            </a:r>
            <a:endParaRPr kumimoji="1" lang="en-US" altLang="zh-CN" dirty="0" smtClean="0"/>
          </a:p>
          <a:p>
            <a:r>
              <a:rPr kumimoji="1" lang="zh-CN" altLang="en-US" dirty="0" smtClean="0"/>
              <a:t>山东省风力更小，多为西北风</a:t>
            </a:r>
            <a:endParaRPr kumimoji="1" lang="en-US" altLang="zh-CN" dirty="0" smtClean="0"/>
          </a:p>
          <a:p>
            <a:r>
              <a:rPr kumimoji="1" lang="zh-CN" altLang="en-US" dirty="0" smtClean="0"/>
              <a:t>江苏省风力更大，多为东北风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224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从时序整体水平上，也能得到相同的结论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71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大家好，我是若愚团队的张宏伦，作品名称是，深度解读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环境问题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454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我们将空气质量和风雨进行关联，发现降雨、起风都可以改善空气质量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江苏省比山东省，风更强、雨更多、空气质量更好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160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除了以上静态可视化，我们还进行了更加全面和深入的在线可视化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736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使用了极其丰富的数据可视化和交互探索，让我为大家展示一下我们的网站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45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在以上工作的基础上，我们提出了共创环保的概念，开发了气象徽章这一产品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157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身为普通大众，我们应该更加了解环保、更加主动地参与环保、为公益环保贡献一份力量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我们不仅是数据的使用者，更是数据的生产者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7465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气象徽章是一款整合了多项传感器的可穿戴设备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以众包的形式采集气象数据，通过移动互联网实现数据的共享和开放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02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相比于气象监测站，气象徽章成本低、易携带、采集粒度细、测量频率高</a:t>
            </a:r>
            <a:endParaRPr kumimoji="1" lang="en-US" altLang="zh-CN" dirty="0" smtClean="0"/>
          </a:p>
          <a:p>
            <a:r>
              <a:rPr kumimoji="1" lang="zh-CN" altLang="en-US" dirty="0" smtClean="0"/>
              <a:t>能够有效地提高普通大众的环保意识和参与感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381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我们还会进一步向气象徽章中添加更多传感器和功能，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希望打造一个我为人人、人人为我、共创协作的环保生态系统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谢谢大家！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7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环境问题有多严重？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32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2015</a:t>
            </a:r>
            <a:r>
              <a:rPr kumimoji="1" lang="zh-CN" altLang="en-US" dirty="0" smtClean="0"/>
              <a:t>年北京雾霾天达半年，中国城市水质报告近半数不合格</a:t>
            </a:r>
            <a:endParaRPr kumimoji="1" lang="en-US" altLang="zh-CN" dirty="0" smtClean="0"/>
          </a:p>
          <a:p>
            <a:r>
              <a:rPr kumimoji="1" lang="zh-CN" altLang="en-US" dirty="0" smtClean="0"/>
              <a:t>没有了空气和水，我们还剩下些什么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61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，因此，我们每个人应当也必须做到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理解环境的现状，寻找问题的根源，探索缓解的方法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868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我们做了以下努力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21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通过数据治理、数据感知和数据表达，我们将原始数据逐步转化为信息、知识和交互图表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在此基础上，我们提出了数据共创的概念，并开发了公众参与的大气监测，气象徽章这一产品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希望广大群众都参与到公益环保的行动中来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58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首先，让我们概览一下各方面数据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35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关于空气质量，山东和江苏各有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97</a:t>
            </a:r>
            <a:r>
              <a:rPr kumimoji="1" lang="zh-CN" altLang="en-US" dirty="0" smtClean="0"/>
              <a:t>个监测站，集中分布在一些重点城市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93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89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86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32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6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7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6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2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5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1CA7-6AC2-3F46-B978-0BC6F2A6E41C}" type="datetimeFigureOut">
              <a:rPr kumimoji="1" lang="zh-CN" altLang="en-US" smtClean="0"/>
              <a:t>16/9/23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6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zhanghonglun.cn/picloud" TargetMode="External"/><Relationship Id="rId7" Type="http://schemas.openxmlformats.org/officeDocument/2006/relationships/image" Target="../media/image16.png"/><Relationship Id="rId8" Type="http://schemas.openxmlformats.org/officeDocument/2006/relationships/hyperlink" Target="http://v.youku.com/v_show/id_XMTcwODcxMzE4OA==.html?from=y1.7-2" TargetMode="External"/><Relationship Id="rId9" Type="http://schemas.openxmlformats.org/officeDocument/2006/relationships/hyperlink" Target="http://v.youku.com/v_show/id_XMTcxNjE2MzM5Mg==.html?from=y1.7-2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zhanghonglun.cn/picloud" TargetMode="External"/><Relationship Id="rId4" Type="http://schemas.openxmlformats.org/officeDocument/2006/relationships/hyperlink" Target="http://v.youku.com/v_show/id_XMTcwODcxMzE4OA==.html?from=y1.7-2" TargetMode="External"/><Relationship Id="rId5" Type="http://schemas.openxmlformats.org/officeDocument/2006/relationships/hyperlink" Target="http://v.youku.com/v_show/id_XMTcxNjE2MzM5Mg==.html?from=y1.7-2" TargetMode="External"/><Relationship Id="rId6" Type="http://schemas.openxmlformats.org/officeDocument/2006/relationships/hyperlink" Target="https://github.com/HonlanWork/public-interest-cloud" TargetMode="External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6842" y="279557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若愚团队</a:t>
            </a:r>
            <a:endParaRPr kumimoji="1" lang="zh-CN" altLang="en-US" sz="2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69700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6" y="200026"/>
            <a:ext cx="245067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空气_3_山东江苏历史AQI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1187167"/>
            <a:ext cx="3740640" cy="2705755"/>
          </a:xfrm>
          <a:prstGeom prst="rect">
            <a:avLst/>
          </a:prstGeom>
        </p:spPr>
      </p:pic>
      <p:pic>
        <p:nvPicPr>
          <p:cNvPr id="5" name="图片 4" descr="空气_4_山东江苏历史AQI一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7" y="1187167"/>
            <a:ext cx="3735445" cy="2705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0875" y="4100438"/>
            <a:ext cx="335814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部分站点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19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日之间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数据缺失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6951" y="4100438"/>
            <a:ext cx="396893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主要集中在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整体更高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5380" y="1156690"/>
            <a:ext cx="1323928" cy="1437251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85462" y="1156690"/>
            <a:ext cx="810846" cy="2755769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06308" y="3297326"/>
            <a:ext cx="1797538" cy="6014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水质_1_中国水质监测站点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5" y="951809"/>
            <a:ext cx="4073769" cy="3241010"/>
          </a:xfrm>
          <a:prstGeom prst="rect">
            <a:avLst/>
          </a:prstGeom>
        </p:spPr>
      </p:pic>
      <p:pic>
        <p:nvPicPr>
          <p:cNvPr id="3" name="图片 2" descr="水质_2_中国水质监测站点流域统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8" y="1919865"/>
            <a:ext cx="3723367" cy="2699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4802" y="4286051"/>
            <a:ext cx="193386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全国共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个水质监测站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3852" y="1139451"/>
            <a:ext cx="22544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(22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居多</a:t>
            </a:r>
          </a:p>
        </p:txBody>
      </p:sp>
      <p:sp>
        <p:nvSpPr>
          <p:cNvPr id="4" name="矩形 3"/>
          <p:cNvSpPr/>
          <p:nvPr/>
        </p:nvSpPr>
        <p:spPr>
          <a:xfrm>
            <a:off x="5733755" y="209028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endParaRPr lang="zh-CN" altLang="en-US" sz="1200" dirty="0">
              <a:solidFill>
                <a:srgbClr val="DD2D2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1234" y="209028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1737" y="249135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048" y="955845"/>
            <a:ext cx="288284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水质数据中，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最全、数据质量最好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水质_3_中国水质历史PH值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6" y="1491755"/>
            <a:ext cx="3634154" cy="2626702"/>
          </a:xfrm>
          <a:prstGeom prst="rect">
            <a:avLst/>
          </a:prstGeom>
        </p:spPr>
      </p:pic>
      <p:pic>
        <p:nvPicPr>
          <p:cNvPr id="7" name="图片 6" descr="水质_5_中国水质历史PH值二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6" y="1825486"/>
            <a:ext cx="3799858" cy="27793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29048" y="4320140"/>
            <a:ext cx="357533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.5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，集中分布于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7.5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8.0</a:t>
            </a:r>
          </a:p>
        </p:txBody>
      </p:sp>
      <p:sp>
        <p:nvSpPr>
          <p:cNvPr id="16" name="矩形 15"/>
          <p:cNvSpPr/>
          <p:nvPr/>
        </p:nvSpPr>
        <p:spPr>
          <a:xfrm>
            <a:off x="689818" y="2777522"/>
            <a:ext cx="3281265" cy="183503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410673" y="2208375"/>
            <a:ext cx="0" cy="113004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317234" y="2208375"/>
            <a:ext cx="372578" cy="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317234" y="3338415"/>
            <a:ext cx="372578" cy="0"/>
          </a:xfrm>
          <a:prstGeom prst="line">
            <a:avLst/>
          </a:prstGeom>
          <a:ln w="9525" cmpd="sng">
            <a:solidFill>
              <a:srgbClr val="DD2D2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543584" y="1213236"/>
            <a:ext cx="3870905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－时间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二维密度图，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密度趋势可用于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异常检测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58473" y="2001630"/>
            <a:ext cx="323017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664794" y="2001630"/>
            <a:ext cx="537306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9090" y="2001630"/>
            <a:ext cx="230006" cy="237865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企业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污染_2_山东污染企业城市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99" y="2112338"/>
            <a:ext cx="3545190" cy="25155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418" y="3913267"/>
            <a:ext cx="407111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1110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家位于经纬度范围内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污染企业的经纬度信息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可能存在一定误差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1628" y="1292843"/>
            <a:ext cx="1946687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(128)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(102)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污染企业居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</a:p>
        </p:txBody>
      </p:sp>
      <p:sp>
        <p:nvSpPr>
          <p:cNvPr id="10" name="矩形 9"/>
          <p:cNvSpPr/>
          <p:nvPr/>
        </p:nvSpPr>
        <p:spPr>
          <a:xfrm>
            <a:off x="7123719" y="227743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6736" y="245914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DD2D26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endParaRPr lang="zh-CN" altLang="en-US" sz="1200" dirty="0">
              <a:solidFill>
                <a:srgbClr val="DD2D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污染_1_山东污染企业地理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4" y="1041397"/>
            <a:ext cx="4163473" cy="2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01697" y="1124590"/>
            <a:ext cx="1416538" cy="7278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641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322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污染_3_山东污染企业对应监测站数量和监测项目数量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5" y="1007359"/>
            <a:ext cx="5236304" cy="36340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86777" y="2451532"/>
            <a:ext cx="1836615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大多数污染企业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10</a:t>
            </a: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监测项目数量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不超过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8164" y="3825082"/>
            <a:ext cx="1934307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说明相当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数量的监测站点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处于闲置状态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9072" y="3458308"/>
            <a:ext cx="1418628" cy="944996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5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1" name="图片 10" descr="污染_4_山东污染企业氨氮监测站点历史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9" y="866354"/>
            <a:ext cx="5692469" cy="1865093"/>
          </a:xfrm>
          <a:prstGeom prst="rect">
            <a:avLst/>
          </a:prstGeom>
        </p:spPr>
      </p:pic>
      <p:pic>
        <p:nvPicPr>
          <p:cNvPr id="12" name="图片 11" descr="污染_5_山东污染企业化学需氧量监测站点历史数据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60" y="2866205"/>
            <a:ext cx="5692469" cy="186661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76390" y="2461408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总汞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总铅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总镍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数量极少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7647" y="1113537"/>
            <a:ext cx="187743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山东省污染企业监测项目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历史数据中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仅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氨氮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化学需氧量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较好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6390" y="3624476"/>
            <a:ext cx="1960623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烟尘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二氧化硫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氮氧化物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对应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一定数量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监测项目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但历史数据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完全缺失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83559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3" name="图片 12" descr="降雨_1_全国平均降雨量和降雨天数比例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4" y="986297"/>
            <a:ext cx="2931744" cy="2706473"/>
          </a:xfrm>
          <a:prstGeom prst="rect">
            <a:avLst/>
          </a:prstGeom>
        </p:spPr>
      </p:pic>
      <p:pic>
        <p:nvPicPr>
          <p:cNvPr id="15" name="图片 14" descr="降雨_2_山东江苏平均降雨量和降雨天数比例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24" y="979300"/>
            <a:ext cx="3184770" cy="37043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66088" y="3851450"/>
            <a:ext cx="177484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华中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华东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分布更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密集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华南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降雨更充沛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20087" y="1400936"/>
            <a:ext cx="1774845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气象监测站遍布于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山东江苏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绝大多数城市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3974" y="2278432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降雨次数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更频繁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更充沛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97014" y="1945557"/>
            <a:ext cx="1089369" cy="1097984"/>
          </a:xfrm>
          <a:prstGeom prst="rect">
            <a:avLst/>
          </a:prstGeom>
          <a:noFill/>
          <a:ln w="12700" cmpd="sng">
            <a:solidFill>
              <a:srgbClr val="DD2D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>
              <a:solidFill>
                <a:srgbClr val="DD2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降雨_3_山东江苏时序降雨站点比例对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51" y="1018200"/>
            <a:ext cx="4834365" cy="1838483"/>
          </a:xfrm>
          <a:prstGeom prst="rect">
            <a:avLst/>
          </a:prstGeom>
        </p:spPr>
      </p:pic>
      <p:pic>
        <p:nvPicPr>
          <p:cNvPr id="14" name="图片 13" descr="降雨_4_山东江苏时序平均降雨量对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51" y="2977962"/>
            <a:ext cx="4834365" cy="183403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569852" y="1585735"/>
            <a:ext cx="146706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降雨站点比例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日均降雨量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95504" y="3193763"/>
            <a:ext cx="141577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这些因素可能使得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整体优于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58262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风_1_全国风场格点风向和风力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1" y="955223"/>
            <a:ext cx="3741698" cy="3089001"/>
          </a:xfrm>
          <a:prstGeom prst="rect">
            <a:avLst/>
          </a:prstGeom>
        </p:spPr>
      </p:pic>
      <p:pic>
        <p:nvPicPr>
          <p:cNvPr id="5" name="图片 4" descr="风_2_山东江苏风场格点风向和风力分布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24" y="1805477"/>
            <a:ext cx="2401458" cy="27816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63877" y="4152259"/>
            <a:ext cx="3518809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风场格点数据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风力风向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扇形半径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力大小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扇形颜色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表示风力区间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67796" y="931424"/>
            <a:ext cx="2595582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站点地理统计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更大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，多为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651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6308" y="1827169"/>
            <a:ext cx="1467068" cy="1637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时序整体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水平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江苏山东多为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西北风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东北风</a:t>
            </a:r>
            <a:endParaRPr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风_3_山东江苏时序各风向风力分布对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98" y="968410"/>
            <a:ext cx="4629149" cy="36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/>
          <p:cNvSpPr>
            <a:spLocks/>
          </p:cNvSpPr>
          <p:nvPr/>
        </p:nvSpPr>
        <p:spPr bwMode="auto">
          <a:xfrm>
            <a:off x="1893100" y="2759872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84674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62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/>
          <p:cNvGrpSpPr>
            <a:grpSpLocks/>
          </p:cNvGrpSpPr>
          <p:nvPr/>
        </p:nvGrpSpPr>
        <p:grpSpPr bwMode="auto">
          <a:xfrm>
            <a:off x="6407944" y="3405190"/>
            <a:ext cx="425054" cy="453629"/>
            <a:chOff x="0" y="0"/>
            <a:chExt cx="1579866" cy="1685211"/>
          </a:xfrm>
        </p:grpSpPr>
        <p:grpSp>
          <p:nvGrpSpPr>
            <p:cNvPr id="2847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284676" name="组合 22"/>
          <p:cNvGrpSpPr>
            <a:grpSpLocks/>
          </p:cNvGrpSpPr>
          <p:nvPr/>
        </p:nvGrpSpPr>
        <p:grpSpPr bwMode="auto">
          <a:xfrm>
            <a:off x="2008590" y="4336258"/>
            <a:ext cx="151209" cy="160735"/>
            <a:chOff x="0" y="0"/>
            <a:chExt cx="1579866" cy="1685211"/>
          </a:xfrm>
        </p:grpSpPr>
        <p:grpSp>
          <p:nvGrpSpPr>
            <p:cNvPr id="2847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284677" name="文本框 35"/>
          <p:cNvSpPr txBox="1">
            <a:spLocks noChangeArrowheads="1"/>
          </p:cNvSpPr>
          <p:nvPr/>
        </p:nvSpPr>
        <p:spPr bwMode="auto">
          <a:xfrm>
            <a:off x="2177665" y="1260875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深度解读</a:t>
            </a:r>
            <a:r>
              <a:rPr kumimoji="0" lang="en-US" altLang="zh-CN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</a:p>
        </p:txBody>
      </p:sp>
      <p:sp>
        <p:nvSpPr>
          <p:cNvPr id="114695" name="矩形 36"/>
          <p:cNvSpPr>
            <a:spLocks noChangeArrowheads="1"/>
          </p:cNvSpPr>
          <p:nvPr/>
        </p:nvSpPr>
        <p:spPr bwMode="auto">
          <a:xfrm>
            <a:off x="2485537" y="2078697"/>
            <a:ext cx="413980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4679" name="组合 38"/>
          <p:cNvGrpSpPr>
            <a:grpSpLocks/>
          </p:cNvGrpSpPr>
          <p:nvPr/>
        </p:nvGrpSpPr>
        <p:grpSpPr bwMode="auto">
          <a:xfrm>
            <a:off x="6752041" y="3062291"/>
            <a:ext cx="151209" cy="161925"/>
            <a:chOff x="0" y="0"/>
            <a:chExt cx="1579866" cy="1685211"/>
          </a:xfrm>
        </p:grpSpPr>
        <p:grpSp>
          <p:nvGrpSpPr>
            <p:cNvPr id="2846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2846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/>
          <p:cNvCxnSpPr>
            <a:cxnSpLocks noChangeShapeType="1"/>
          </p:cNvCxnSpPr>
          <p:nvPr/>
        </p:nvCxnSpPr>
        <p:spPr bwMode="auto">
          <a:xfrm flipV="1">
            <a:off x="3127772" y="4002883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/>
          <p:cNvCxnSpPr>
            <a:cxnSpLocks noChangeShapeType="1"/>
          </p:cNvCxnSpPr>
          <p:nvPr/>
        </p:nvCxnSpPr>
        <p:spPr bwMode="auto">
          <a:xfrm>
            <a:off x="3899303" y="4002883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/>
          <p:cNvCxnSpPr>
            <a:cxnSpLocks noChangeShapeType="1"/>
          </p:cNvCxnSpPr>
          <p:nvPr/>
        </p:nvCxnSpPr>
        <p:spPr bwMode="auto">
          <a:xfrm flipH="1" flipV="1">
            <a:off x="2602713" y="4660108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/>
          <p:cNvCxnSpPr>
            <a:cxnSpLocks noChangeShapeType="1"/>
          </p:cNvCxnSpPr>
          <p:nvPr/>
        </p:nvCxnSpPr>
        <p:spPr bwMode="auto">
          <a:xfrm>
            <a:off x="3294466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0" name="椭圆 75"/>
          <p:cNvSpPr>
            <a:spLocks noChangeArrowheads="1"/>
          </p:cNvSpPr>
          <p:nvPr/>
        </p:nvSpPr>
        <p:spPr bwMode="auto">
          <a:xfrm>
            <a:off x="3765953" y="3377806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1" name="椭圆 76"/>
          <p:cNvSpPr>
            <a:spLocks noChangeArrowheads="1"/>
          </p:cNvSpPr>
          <p:nvPr/>
        </p:nvSpPr>
        <p:spPr bwMode="auto">
          <a:xfrm>
            <a:off x="2593182" y="4635105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2" name="椭圆 77"/>
          <p:cNvSpPr>
            <a:spLocks noChangeArrowheads="1"/>
          </p:cNvSpPr>
          <p:nvPr/>
        </p:nvSpPr>
        <p:spPr bwMode="auto">
          <a:xfrm>
            <a:off x="3107532" y="5118499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3" name="椭圆 78"/>
          <p:cNvSpPr>
            <a:spLocks noChangeArrowheads="1"/>
          </p:cNvSpPr>
          <p:nvPr/>
        </p:nvSpPr>
        <p:spPr bwMode="auto">
          <a:xfrm>
            <a:off x="3269457" y="3383758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4694" name="直接连接符 82"/>
          <p:cNvCxnSpPr>
            <a:cxnSpLocks noChangeShapeType="1"/>
          </p:cNvCxnSpPr>
          <p:nvPr/>
        </p:nvCxnSpPr>
        <p:spPr bwMode="auto">
          <a:xfrm flipH="1" flipV="1">
            <a:off x="6349609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/>
          <p:cNvCxnSpPr>
            <a:cxnSpLocks noChangeShapeType="1"/>
          </p:cNvCxnSpPr>
          <p:nvPr/>
        </p:nvCxnSpPr>
        <p:spPr bwMode="auto">
          <a:xfrm flipV="1">
            <a:off x="6611541" y="4902997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9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/>
          <p:cNvSpPr>
            <a:spLocks noChangeArrowheads="1"/>
          </p:cNvSpPr>
          <p:nvPr/>
        </p:nvSpPr>
        <p:spPr bwMode="auto">
          <a:xfrm>
            <a:off x="6335322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8" name="椭圆 100"/>
          <p:cNvSpPr>
            <a:spLocks noChangeArrowheads="1"/>
          </p:cNvSpPr>
          <p:nvPr/>
        </p:nvSpPr>
        <p:spPr bwMode="auto">
          <a:xfrm>
            <a:off x="6663929" y="488394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359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6" y="200026"/>
            <a:ext cx="445881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风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雨</a:t>
            </a:r>
            <a:r>
              <a:rPr kumimoji="0" lang="en-US" altLang="zh-CN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97893" y="1260332"/>
            <a:ext cx="1620905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D8868A"/>
                </a:solidFill>
                <a:latin typeface="Hiragino Sans GB W3"/>
                <a:ea typeface="Hiragino Sans GB W3"/>
                <a:cs typeface="Hiragino Sans GB W3"/>
              </a:rPr>
              <a:t>红色曲线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AQI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青色曲线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降雨量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E7EA3"/>
                </a:solidFill>
                <a:latin typeface="Hiragino Sans GB W3"/>
                <a:ea typeface="Hiragino Sans GB W3"/>
                <a:cs typeface="Hiragino Sans GB W3"/>
              </a:rPr>
              <a:t>蓝色区域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各方向风力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风_4_山东AQI、降雨量、风向风力时序关联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7" y="860752"/>
            <a:ext cx="4934323" cy="1940059"/>
          </a:xfrm>
          <a:prstGeom prst="rect">
            <a:avLst/>
          </a:prstGeom>
        </p:spPr>
      </p:pic>
      <p:pic>
        <p:nvPicPr>
          <p:cNvPr id="4" name="图片 3" descr="风_5_江苏AQI、降雨量、风向风力时序关联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7" y="2927933"/>
            <a:ext cx="4934323" cy="19416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97893" y="2521979"/>
            <a:ext cx="161823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起风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都可以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改善空气质量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7398" y="3479757"/>
            <a:ext cx="158675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江苏省比山东省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整体风力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更强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降雨水平</a:t>
            </a:r>
            <a:r>
              <a:rPr lang="en-US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更高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更好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6935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65" y="2167962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再探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在线可视化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8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6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快照 2016-09-21 下午4.11.09.png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488"/>
            <a:ext cx="9144000" cy="3708755"/>
          </a:xfrm>
          <a:prstGeom prst="rect">
            <a:avLst/>
          </a:prstGeom>
        </p:spPr>
      </p:pic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在线可视化</a:t>
            </a:r>
            <a:endParaRPr kumimoji="0" lang="zh-CN" altLang="en-US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5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6989" y="2795561"/>
            <a:ext cx="1092821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 descr="屏幕快照 2016-07-30 上午11.51.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10" y="2795561"/>
            <a:ext cx="1690077" cy="254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2627597" y="1357292"/>
            <a:ext cx="3416320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使用极其丰富的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交互探索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展示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04643" y="2094437"/>
            <a:ext cx="2994048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可视化网页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http://zhanghonglun.cn/picloud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4" name="图片 13" descr="屏幕快照 2016-09-21 下午4.00.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36" y="2795563"/>
            <a:ext cx="969202" cy="25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3760501" y="327042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可视化视频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75908" y="3606922"/>
            <a:ext cx="2892179" cy="51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8"/>
              </a:rPr>
              <a:t>空气质量和降雨动态关联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9"/>
              </a:rPr>
              <a:t>空气质量和风力风向动态关联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19" name="组合 3"/>
          <p:cNvGrpSpPr>
            <a:grpSpLocks/>
          </p:cNvGrpSpPr>
          <p:nvPr/>
        </p:nvGrpSpPr>
        <p:grpSpPr bwMode="auto">
          <a:xfrm>
            <a:off x="6" y="287258"/>
            <a:ext cx="342899" cy="257175"/>
            <a:chOff x="0" y="0"/>
            <a:chExt cx="457201" cy="285750"/>
          </a:xfrm>
        </p:grpSpPr>
        <p:sp>
          <p:nvSpPr>
            <p:cNvPr id="22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3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65" y="2167962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共创环保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气象徽章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3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265" y="4200773"/>
            <a:ext cx="908521" cy="481211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021" y="4200773"/>
            <a:ext cx="908520" cy="481211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430" y="4200773"/>
            <a:ext cx="937827" cy="481211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0344" y="4200773"/>
            <a:ext cx="944346" cy="481211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1"/>
          <p:cNvSpPr>
            <a:spLocks noChangeArrowheads="1"/>
          </p:cNvSpPr>
          <p:nvPr/>
        </p:nvSpPr>
        <p:spPr bwMode="auto">
          <a:xfrm>
            <a:off x="3287458" y="2290248"/>
            <a:ext cx="2303463" cy="1247152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2"/>
          <p:cNvSpPr>
            <a:spLocks/>
          </p:cNvSpPr>
          <p:nvPr/>
        </p:nvSpPr>
        <p:spPr bwMode="auto">
          <a:xfrm>
            <a:off x="4191290" y="919284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1" y="1532799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组合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74" y="1656989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组合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08" y="2218692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组合 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6" y="2748510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组合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92" y="2735058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1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32" y="2218695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2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57" y="1656989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流程图: 联系 24"/>
          <p:cNvSpPr>
            <a:spLocks noChangeArrowheads="1"/>
          </p:cNvSpPr>
          <p:nvPr/>
        </p:nvSpPr>
        <p:spPr bwMode="auto">
          <a:xfrm>
            <a:off x="3745105" y="2346206"/>
            <a:ext cx="98459" cy="996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流程图: 联系 25"/>
          <p:cNvSpPr>
            <a:spLocks noChangeArrowheads="1"/>
          </p:cNvSpPr>
          <p:nvPr/>
        </p:nvSpPr>
        <p:spPr bwMode="auto">
          <a:xfrm>
            <a:off x="3253062" y="2866642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流程图: 联系 26"/>
          <p:cNvSpPr>
            <a:spLocks noChangeArrowheads="1"/>
          </p:cNvSpPr>
          <p:nvPr/>
        </p:nvSpPr>
        <p:spPr bwMode="auto">
          <a:xfrm>
            <a:off x="3746058" y="3396290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流程图: 联系 27"/>
          <p:cNvSpPr>
            <a:spLocks noChangeArrowheads="1"/>
          </p:cNvSpPr>
          <p:nvPr/>
        </p:nvSpPr>
        <p:spPr bwMode="auto">
          <a:xfrm>
            <a:off x="5043421" y="3396288"/>
            <a:ext cx="81441" cy="93596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流程图: 联系 28"/>
          <p:cNvSpPr>
            <a:spLocks noChangeArrowheads="1"/>
          </p:cNvSpPr>
          <p:nvPr/>
        </p:nvSpPr>
        <p:spPr bwMode="auto">
          <a:xfrm>
            <a:off x="5995307" y="3083783"/>
            <a:ext cx="45719" cy="45720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流程图: 联系 29"/>
          <p:cNvSpPr>
            <a:spLocks noChangeArrowheads="1"/>
          </p:cNvSpPr>
          <p:nvPr/>
        </p:nvSpPr>
        <p:spPr bwMode="auto">
          <a:xfrm>
            <a:off x="5084143" y="2396045"/>
            <a:ext cx="98459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Freeform 147"/>
          <p:cNvSpPr>
            <a:spLocks noEditPoints="1"/>
          </p:cNvSpPr>
          <p:nvPr/>
        </p:nvSpPr>
        <p:spPr bwMode="auto">
          <a:xfrm>
            <a:off x="4331725" y="995121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62" name="流程图: 联系 67"/>
          <p:cNvSpPr>
            <a:spLocks noChangeArrowheads="1"/>
          </p:cNvSpPr>
          <p:nvPr/>
        </p:nvSpPr>
        <p:spPr bwMode="auto">
          <a:xfrm>
            <a:off x="5539069" y="2913989"/>
            <a:ext cx="81441" cy="9359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3" name="直接连接符 6"/>
          <p:cNvCxnSpPr>
            <a:cxnSpLocks noChangeShapeType="1"/>
            <a:stCxn id="9" idx="3"/>
            <a:endCxn id="8" idx="1"/>
          </p:cNvCxnSpPr>
          <p:nvPr/>
        </p:nvCxnSpPr>
        <p:spPr bwMode="auto">
          <a:xfrm>
            <a:off x="2764690" y="4441376"/>
            <a:ext cx="50673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"/>
          <p:cNvCxnSpPr>
            <a:cxnSpLocks noChangeShapeType="1"/>
            <a:stCxn id="8" idx="3"/>
            <a:endCxn id="7" idx="1"/>
          </p:cNvCxnSpPr>
          <p:nvPr/>
        </p:nvCxnSpPr>
        <p:spPr bwMode="auto">
          <a:xfrm>
            <a:off x="4209251" y="4441376"/>
            <a:ext cx="57577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693541" y="4441376"/>
            <a:ext cx="47571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>
          <a:xfrm>
            <a:off x="1189919" y="1060592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身为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普通大众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，我们还能为公益环保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做些什么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2682586" y="1289282"/>
            <a:ext cx="382704" cy="382704"/>
            <a:chOff x="0" y="0"/>
            <a:chExt cx="538216" cy="538216"/>
          </a:xfrm>
        </p:grpSpPr>
        <p:sp>
          <p:nvSpPr>
            <p:cNvPr id="74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31"/>
          <p:cNvGrpSpPr>
            <a:grpSpLocks/>
          </p:cNvGrpSpPr>
          <p:nvPr/>
        </p:nvGrpSpPr>
        <p:grpSpPr bwMode="auto">
          <a:xfrm>
            <a:off x="5907888" y="1289281"/>
            <a:ext cx="382704" cy="382704"/>
            <a:chOff x="0" y="0"/>
            <a:chExt cx="538216" cy="538216"/>
          </a:xfrm>
        </p:grpSpPr>
        <p:sp>
          <p:nvSpPr>
            <p:cNvPr id="77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31"/>
          <p:cNvGrpSpPr>
            <a:grpSpLocks/>
          </p:cNvGrpSpPr>
          <p:nvPr/>
        </p:nvGrpSpPr>
        <p:grpSpPr bwMode="auto">
          <a:xfrm>
            <a:off x="2682586" y="3298531"/>
            <a:ext cx="382704" cy="382704"/>
            <a:chOff x="0" y="0"/>
            <a:chExt cx="538216" cy="538216"/>
          </a:xfrm>
        </p:grpSpPr>
        <p:sp>
          <p:nvSpPr>
            <p:cNvPr id="80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31"/>
          <p:cNvGrpSpPr>
            <a:grpSpLocks/>
          </p:cNvGrpSpPr>
          <p:nvPr/>
        </p:nvGrpSpPr>
        <p:grpSpPr bwMode="auto">
          <a:xfrm>
            <a:off x="5907888" y="3298531"/>
            <a:ext cx="382704" cy="382704"/>
            <a:chOff x="0" y="0"/>
            <a:chExt cx="538216" cy="538216"/>
          </a:xfrm>
        </p:grpSpPr>
        <p:sp>
          <p:nvSpPr>
            <p:cNvPr id="83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31"/>
          <p:cNvGrpSpPr>
            <a:grpSpLocks/>
          </p:cNvGrpSpPr>
          <p:nvPr/>
        </p:nvGrpSpPr>
        <p:grpSpPr bwMode="auto">
          <a:xfrm>
            <a:off x="6713821" y="2346204"/>
            <a:ext cx="382704" cy="382704"/>
            <a:chOff x="0" y="0"/>
            <a:chExt cx="538216" cy="538216"/>
          </a:xfrm>
        </p:grpSpPr>
        <p:sp>
          <p:nvSpPr>
            <p:cNvPr id="86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" name="组合 31"/>
          <p:cNvGrpSpPr>
            <a:grpSpLocks/>
          </p:cNvGrpSpPr>
          <p:nvPr/>
        </p:nvGrpSpPr>
        <p:grpSpPr bwMode="auto">
          <a:xfrm>
            <a:off x="1825217" y="2346204"/>
            <a:ext cx="382704" cy="382704"/>
            <a:chOff x="0" y="0"/>
            <a:chExt cx="538216" cy="538216"/>
          </a:xfrm>
        </p:grpSpPr>
        <p:sp>
          <p:nvSpPr>
            <p:cNvPr id="89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304321" y="2104215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我们不能要求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工厂停业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，更不能阻止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城市的发展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22340" y="3129506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也做不到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呼风唤雨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，改善我们的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01284" y="3128947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但是我们应当更加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了解环保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，更加主动地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参与环保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56029" y="2101841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我们不仅是数据的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使用者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生产者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501278" y="1060592"/>
            <a:ext cx="14411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聚集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大众力量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，一起为公益环保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9801" name="矩形 289800"/>
          <p:cNvSpPr/>
          <p:nvPr/>
        </p:nvSpPr>
        <p:spPr>
          <a:xfrm>
            <a:off x="3125168" y="972251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保</a:t>
            </a:r>
            <a:r>
              <a:rPr lang="en-US" altLang="zh-CN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          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</a:t>
            </a:r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象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徽章</a:t>
            </a:r>
            <a:endParaRPr lang="en-US" altLang="zh-CN" sz="1600" dirty="0">
              <a:solidFill>
                <a:srgbClr val="40937D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3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pic>
        <p:nvPicPr>
          <p:cNvPr id="3" name="图片 2" descr="屏幕快照 2016-08-02 下午12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53" y="1279776"/>
            <a:ext cx="2117353" cy="16168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36154" y="30645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sp>
        <p:nvSpPr>
          <p:cNvPr id="5" name="矩形 4"/>
          <p:cNvSpPr/>
          <p:nvPr/>
        </p:nvSpPr>
        <p:spPr>
          <a:xfrm>
            <a:off x="6323542" y="3393323"/>
            <a:ext cx="1740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穿戴小件</a:t>
            </a:r>
            <a:r>
              <a:rPr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气象大千</a:t>
            </a:r>
            <a:endParaRPr lang="en-US" altLang="zh-CN" sz="14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016" y="375971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定制你的随身气象站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3544" y="995954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互联网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＋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Mini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气象站</a:t>
            </a:r>
            <a:endParaRPr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652" y="1522969"/>
            <a:ext cx="134067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众包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Crowdsourcing</a:t>
            </a:r>
          </a:p>
        </p:txBody>
      </p:sp>
      <p:sp>
        <p:nvSpPr>
          <p:cNvPr id="18" name="矩形 17"/>
          <p:cNvSpPr/>
          <p:nvPr/>
        </p:nvSpPr>
        <p:spPr>
          <a:xfrm>
            <a:off x="2520653" y="1523487"/>
            <a:ext cx="7360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共享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Shared</a:t>
            </a:r>
          </a:p>
        </p:txBody>
      </p:sp>
      <p:sp>
        <p:nvSpPr>
          <p:cNvPr id="19" name="矩形 18"/>
          <p:cNvSpPr/>
          <p:nvPr/>
        </p:nvSpPr>
        <p:spPr>
          <a:xfrm>
            <a:off x="3449779" y="1523487"/>
            <a:ext cx="5950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开放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Open</a:t>
            </a:r>
          </a:p>
        </p:txBody>
      </p:sp>
      <p:sp>
        <p:nvSpPr>
          <p:cNvPr id="20" name="矩形 19"/>
          <p:cNvSpPr/>
          <p:nvPr/>
        </p:nvSpPr>
        <p:spPr>
          <a:xfrm>
            <a:off x="4287081" y="1523487"/>
            <a:ext cx="8002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联系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Contact</a:t>
            </a:r>
          </a:p>
        </p:txBody>
      </p:sp>
      <p:sp>
        <p:nvSpPr>
          <p:cNvPr id="31" name="矩形 30"/>
          <p:cNvSpPr/>
          <p:nvPr/>
        </p:nvSpPr>
        <p:spPr>
          <a:xfrm>
            <a:off x="999635" y="417597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数据众</a:t>
            </a:r>
            <a:r>
              <a:rPr lang="zh-CN" altLang="en-US" sz="12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包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92232" y="417597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气象感知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" name="图片 31" descr="屏幕快照 2016-08-02 下午1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2" y="2354019"/>
            <a:ext cx="864407" cy="1719028"/>
          </a:xfrm>
          <a:prstGeom prst="rect">
            <a:avLst/>
          </a:prstGeom>
        </p:spPr>
      </p:pic>
      <p:pic>
        <p:nvPicPr>
          <p:cNvPr id="33" name="图片 32" descr="屏幕快照 2016-08-02 下午1.2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358905"/>
            <a:ext cx="857068" cy="1723913"/>
          </a:xfrm>
          <a:prstGeom prst="rect">
            <a:avLst/>
          </a:prstGeom>
        </p:spPr>
      </p:pic>
      <p:pic>
        <p:nvPicPr>
          <p:cNvPr id="35" name="图片 34" descr="屏幕快照 2016-08-02 下午1.2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9" y="2358903"/>
            <a:ext cx="839905" cy="1719028"/>
          </a:xfrm>
          <a:prstGeom prst="rect">
            <a:avLst/>
          </a:prstGeom>
        </p:spPr>
      </p:pic>
      <p:pic>
        <p:nvPicPr>
          <p:cNvPr id="36" name="图片 35" descr="屏幕快照 2016-08-02 下午1.24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71" y="2354020"/>
            <a:ext cx="850420" cy="172391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55245" y="4170264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天气预报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3317" y="417597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气象预警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5160" y="4035510"/>
            <a:ext cx="1954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温度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湿度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紫外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气压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314490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76763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流程图: 联系 13"/>
          <p:cNvSpPr>
            <a:spLocks noChangeArrowheads="1"/>
          </p:cNvSpPr>
          <p:nvPr/>
        </p:nvSpPr>
        <p:spPr bwMode="auto">
          <a:xfrm rot="5400000">
            <a:off x="780435" y="1219563"/>
            <a:ext cx="382588" cy="382588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6" y="1328492"/>
            <a:ext cx="255577" cy="2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流程图: 联系 13"/>
          <p:cNvSpPr>
            <a:spLocks noChangeArrowheads="1"/>
          </p:cNvSpPr>
          <p:nvPr/>
        </p:nvSpPr>
        <p:spPr bwMode="auto">
          <a:xfrm rot="5400000">
            <a:off x="780439" y="2886202"/>
            <a:ext cx="382589" cy="382589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Freeform 147"/>
          <p:cNvSpPr>
            <a:spLocks noEditPoints="1"/>
          </p:cNvSpPr>
          <p:nvPr/>
        </p:nvSpPr>
        <p:spPr bwMode="auto">
          <a:xfrm>
            <a:off x="910243" y="2968506"/>
            <a:ext cx="137624" cy="216266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0489" y="127336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气象监测站缺点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1019" y="29302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气象徽章优点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860" y="1689758"/>
            <a:ext cx="1402948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成本昂贵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站点粒度粗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上传频率低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公众参与感弱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860" y="3366156"/>
            <a:ext cx="2159566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价格低，尺寸小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循环充电，节能环保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测量粒度细，上传频率高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公众参与感强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任意多边形 2"/>
          <p:cNvSpPr>
            <a:spLocks/>
          </p:cNvSpPr>
          <p:nvPr/>
        </p:nvSpPr>
        <p:spPr bwMode="auto">
          <a:xfrm>
            <a:off x="3334747" y="1822431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" name="组合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08" y="2435946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47"/>
          <p:cNvSpPr>
            <a:spLocks noEditPoints="1"/>
          </p:cNvSpPr>
          <p:nvPr/>
        </p:nvSpPr>
        <p:spPr bwMode="auto">
          <a:xfrm>
            <a:off x="3475182" y="1898266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1622" y="1021223"/>
            <a:ext cx="3057247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即使附近没有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官方监测站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我也可以为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贡献一份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力量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2 下午4.08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11" y="1820384"/>
            <a:ext cx="951073" cy="11024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95077" y="3076821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官方数据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的位置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9" name="图片 18" descr="屏幕快照 2016-08-02 下午4.13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1" y="1820386"/>
            <a:ext cx="908538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屏幕快照 2016-08-02 下午4.15.5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6" y="1820386"/>
            <a:ext cx="922143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920159" y="3079561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出现了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记录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5937" y="3079561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自己身边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冷暖晴雨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关注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1974" y="4030959"/>
            <a:ext cx="401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只要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积极参与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，每个人都是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代言人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2732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任意多边形 34"/>
          <p:cNvSpPr>
            <a:spLocks/>
          </p:cNvSpPr>
          <p:nvPr/>
        </p:nvSpPr>
        <p:spPr bwMode="auto">
          <a:xfrm>
            <a:off x="1893100" y="2759872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0274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62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5" name="组合 21"/>
          <p:cNvGrpSpPr>
            <a:grpSpLocks/>
          </p:cNvGrpSpPr>
          <p:nvPr/>
        </p:nvGrpSpPr>
        <p:grpSpPr bwMode="auto">
          <a:xfrm>
            <a:off x="6407944" y="3405190"/>
            <a:ext cx="425054" cy="453629"/>
            <a:chOff x="0" y="0"/>
            <a:chExt cx="1579866" cy="1685211"/>
          </a:xfrm>
        </p:grpSpPr>
        <p:grpSp>
          <p:nvGrpSpPr>
            <p:cNvPr id="3103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310276" name="组合 22"/>
          <p:cNvGrpSpPr>
            <a:grpSpLocks/>
          </p:cNvGrpSpPr>
          <p:nvPr/>
        </p:nvGrpSpPr>
        <p:grpSpPr bwMode="auto">
          <a:xfrm>
            <a:off x="2008590" y="4336258"/>
            <a:ext cx="151209" cy="160735"/>
            <a:chOff x="0" y="0"/>
            <a:chExt cx="1579866" cy="1685211"/>
          </a:xfrm>
        </p:grpSpPr>
        <p:grpSp>
          <p:nvGrpSpPr>
            <p:cNvPr id="3103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310277" name="文本框 35"/>
          <p:cNvSpPr txBox="1">
            <a:spLocks noChangeArrowheads="1"/>
          </p:cNvSpPr>
          <p:nvPr/>
        </p:nvSpPr>
        <p:spPr bwMode="auto">
          <a:xfrm>
            <a:off x="2228869" y="1225650"/>
            <a:ext cx="4655306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公益云图</a:t>
            </a:r>
            <a:r>
              <a:rPr kumimoji="0" lang="en-US" altLang="zh-CN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共创环保</a:t>
            </a:r>
            <a:endParaRPr kumimoji="0" lang="zh-CN" altLang="en-US" sz="40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78" name="矩形 36"/>
          <p:cNvSpPr>
            <a:spLocks noChangeArrowheads="1"/>
          </p:cNvSpPr>
          <p:nvPr/>
        </p:nvSpPr>
        <p:spPr bwMode="auto">
          <a:xfrm>
            <a:off x="2506069" y="2093919"/>
            <a:ext cx="41398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dirty="0" smtClean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You for All      All for You</a:t>
            </a:r>
            <a:endParaRPr lang="zh-CN" altLang="en-US" dirty="0">
              <a:solidFill>
                <a:srgbClr val="40404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310279" name="组合 38"/>
          <p:cNvGrpSpPr>
            <a:grpSpLocks/>
          </p:cNvGrpSpPr>
          <p:nvPr/>
        </p:nvGrpSpPr>
        <p:grpSpPr bwMode="auto">
          <a:xfrm>
            <a:off x="6752041" y="3062291"/>
            <a:ext cx="151209" cy="161925"/>
            <a:chOff x="0" y="0"/>
            <a:chExt cx="1579866" cy="1685211"/>
          </a:xfrm>
        </p:grpSpPr>
        <p:grpSp>
          <p:nvGrpSpPr>
            <p:cNvPr id="3102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3102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直接连接符 52"/>
          <p:cNvCxnSpPr>
            <a:cxnSpLocks noChangeShapeType="1"/>
          </p:cNvCxnSpPr>
          <p:nvPr/>
        </p:nvCxnSpPr>
        <p:spPr bwMode="auto">
          <a:xfrm flipV="1">
            <a:off x="3127772" y="4002883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4" name="直接连接符 58"/>
          <p:cNvCxnSpPr>
            <a:cxnSpLocks noChangeShapeType="1"/>
          </p:cNvCxnSpPr>
          <p:nvPr/>
        </p:nvCxnSpPr>
        <p:spPr bwMode="auto">
          <a:xfrm>
            <a:off x="3899303" y="4002883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7" name="直接连接符 68"/>
          <p:cNvCxnSpPr>
            <a:cxnSpLocks noChangeShapeType="1"/>
          </p:cNvCxnSpPr>
          <p:nvPr/>
        </p:nvCxnSpPr>
        <p:spPr bwMode="auto">
          <a:xfrm flipH="1" flipV="1">
            <a:off x="2602713" y="4660108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8" name="直接连接符 71"/>
          <p:cNvCxnSpPr>
            <a:cxnSpLocks noChangeShapeType="1"/>
          </p:cNvCxnSpPr>
          <p:nvPr/>
        </p:nvCxnSpPr>
        <p:spPr bwMode="auto">
          <a:xfrm>
            <a:off x="3294466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0" name="椭圆 75"/>
          <p:cNvSpPr>
            <a:spLocks noChangeArrowheads="1"/>
          </p:cNvSpPr>
          <p:nvPr/>
        </p:nvSpPr>
        <p:spPr bwMode="auto">
          <a:xfrm>
            <a:off x="3765953" y="3377806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1" name="椭圆 76"/>
          <p:cNvSpPr>
            <a:spLocks noChangeArrowheads="1"/>
          </p:cNvSpPr>
          <p:nvPr/>
        </p:nvSpPr>
        <p:spPr bwMode="auto">
          <a:xfrm>
            <a:off x="2593182" y="4635105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2" name="椭圆 77"/>
          <p:cNvSpPr>
            <a:spLocks noChangeArrowheads="1"/>
          </p:cNvSpPr>
          <p:nvPr/>
        </p:nvSpPr>
        <p:spPr bwMode="auto">
          <a:xfrm>
            <a:off x="3107532" y="5118499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3" name="椭圆 78"/>
          <p:cNvSpPr>
            <a:spLocks noChangeArrowheads="1"/>
          </p:cNvSpPr>
          <p:nvPr/>
        </p:nvSpPr>
        <p:spPr bwMode="auto">
          <a:xfrm>
            <a:off x="3269457" y="3383758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10294" name="直接连接符 82"/>
          <p:cNvCxnSpPr>
            <a:cxnSpLocks noChangeShapeType="1"/>
          </p:cNvCxnSpPr>
          <p:nvPr/>
        </p:nvCxnSpPr>
        <p:spPr bwMode="auto">
          <a:xfrm flipH="1" flipV="1">
            <a:off x="6349609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5" name="直接连接符 85"/>
          <p:cNvCxnSpPr>
            <a:cxnSpLocks noChangeShapeType="1"/>
          </p:cNvCxnSpPr>
          <p:nvPr/>
        </p:nvCxnSpPr>
        <p:spPr bwMode="auto">
          <a:xfrm flipV="1">
            <a:off x="6611541" y="4902997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9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97" name="椭圆 99"/>
          <p:cNvSpPr>
            <a:spLocks noChangeArrowheads="1"/>
          </p:cNvSpPr>
          <p:nvPr/>
        </p:nvSpPr>
        <p:spPr bwMode="auto">
          <a:xfrm>
            <a:off x="6335322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8" name="椭圆 100"/>
          <p:cNvSpPr>
            <a:spLocks noChangeArrowheads="1"/>
          </p:cNvSpPr>
          <p:nvPr/>
        </p:nvSpPr>
        <p:spPr bwMode="auto">
          <a:xfrm>
            <a:off x="6663929" y="488394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9509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67.png" descr="zh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3946" y="1067886"/>
            <a:ext cx="1484530" cy="14845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Shape 1257"/>
          <p:cNvSpPr/>
          <p:nvPr/>
        </p:nvSpPr>
        <p:spPr>
          <a:xfrm>
            <a:off x="4649194" y="1404415"/>
            <a:ext cx="2057957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>
                <a:solidFill>
                  <a:schemeClr val="accent2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张宏伦</a:t>
            </a:r>
          </a:p>
          <a:p>
            <a:pPr>
              <a:spcBef>
                <a:spcPts val="600"/>
              </a:spcBef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latin typeface="Hiragino Sans GB W3"/>
                <a:ea typeface="Hiragino Sans GB W3"/>
                <a:cs typeface="Hiragino Sans GB W3"/>
              </a:rPr>
              <a:t>上海交通大学直博在读</a:t>
            </a:r>
          </a:p>
        </p:txBody>
      </p:sp>
      <p:sp>
        <p:nvSpPr>
          <p:cNvPr id="6" name="矩形 5"/>
          <p:cNvSpPr/>
          <p:nvPr/>
        </p:nvSpPr>
        <p:spPr>
          <a:xfrm>
            <a:off x="1383402" y="2927466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可视化网页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  <a:hlinkClick r:id="rId3"/>
              </a:rPr>
              <a:t>http://zhanghonglun.cn/picloud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17533" y="3277814"/>
            <a:ext cx="4792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4"/>
              </a:rPr>
              <a:t>空气质量和降雨动态关联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 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  <a:hlinkClick r:id="rId5"/>
              </a:rPr>
              <a:t>空气质量和风力风向动态关联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82002" y="3277814"/>
            <a:ext cx="1182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可视化视频</a:t>
            </a:r>
            <a:endParaRPr kumimoji="1" lang="en-US" altLang="zh-CN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72423" y="3587113"/>
            <a:ext cx="6446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项目代码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https</a:t>
            </a:r>
            <a:r>
              <a:rPr kumimoji="1"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://github.com/HonlanWork/public-interest-cloud</a:t>
            </a:r>
            <a:endParaRPr kumimoji="1" lang="en-US" altLang="zh-CN" sz="14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屏幕快照 2016-09-23 下午4.19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7157"/>
            <a:ext cx="9144000" cy="5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65" y="2167962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环境问题有多严重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63548466576333984458421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7" y="1257556"/>
            <a:ext cx="2241176" cy="13710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8686" y="2746931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雾霾肆虐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f012c86564967e37a5ae5fa19e66776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40" y="1257553"/>
            <a:ext cx="1848971" cy="138095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182271" y="2749173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水质恶化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6060" y="3104894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北京雾霾天达半年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重污染天数超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个月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17242" y="3107135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城市水质报告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48%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存在不合格情况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7952" y="4040451"/>
            <a:ext cx="4806085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没有了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我们还剩下些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accent6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什么</a:t>
            </a:r>
          </a:p>
        </p:txBody>
      </p:sp>
    </p:spTree>
    <p:extLst>
      <p:ext uri="{BB962C8B-B14F-4D97-AF65-F5344CB8AC3E}">
        <p14:creationId xmlns:p14="http://schemas.microsoft.com/office/powerpoint/2010/main" val="46400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16"/>
          <p:cNvSpPr>
            <a:spLocks noChangeArrowheads="1"/>
          </p:cNvSpPr>
          <p:nvPr/>
        </p:nvSpPr>
        <p:spPr bwMode="auto">
          <a:xfrm>
            <a:off x="1115950" y="2253702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3868643" y="2238877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1923" y="1254804"/>
            <a:ext cx="2921313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应当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必须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做到</a:t>
            </a:r>
            <a:endParaRPr lang="zh-CN" altLang="en-US" sz="21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6189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0380" y="2296942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1901" y="231740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590162" y="2250514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6731714" y="2402554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Freeform 193"/>
          <p:cNvSpPr>
            <a:spLocks noEditPoints="1"/>
          </p:cNvSpPr>
          <p:nvPr/>
        </p:nvSpPr>
        <p:spPr bwMode="auto">
          <a:xfrm>
            <a:off x="4043837" y="2393658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Freeform 147"/>
          <p:cNvSpPr>
            <a:spLocks noEditPoints="1"/>
          </p:cNvSpPr>
          <p:nvPr/>
        </p:nvSpPr>
        <p:spPr bwMode="auto">
          <a:xfrm>
            <a:off x="1288868" y="2345213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782" y="2983308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站点地理分布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指标关联分析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超标事件检测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重点站点识别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32413" y="2983308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工业污染排放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城市快速发展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居民活动加剧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环保意识淡泊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38968" y="2983308"/>
            <a:ext cx="1569660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降雨改善空气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风和空气质量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普及环保观念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公众共创环保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2372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65" y="2167962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我们的努力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系统框架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025" y="908542"/>
            <a:ext cx="1179323" cy="60094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25" y="2381701"/>
            <a:ext cx="1179323" cy="600949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25" y="3331926"/>
            <a:ext cx="1179323" cy="600949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025" y="4122618"/>
            <a:ext cx="1179323" cy="600949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上箭头 24"/>
          <p:cNvSpPr/>
          <p:nvPr/>
        </p:nvSpPr>
        <p:spPr>
          <a:xfrm>
            <a:off x="7869711" y="908542"/>
            <a:ext cx="771096" cy="3852386"/>
          </a:xfrm>
          <a:prstGeom prst="upArrow">
            <a:avLst/>
          </a:prstGeom>
          <a:gradFill flip="none" rotWithShape="1">
            <a:gsLst>
              <a:gs pos="0">
                <a:srgbClr val="5090A9"/>
              </a:gs>
              <a:gs pos="100000">
                <a:srgbClr val="91A36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数据流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6947949" y="908542"/>
            <a:ext cx="822960" cy="476227"/>
          </a:xfrm>
          <a:prstGeom prst="can">
            <a:avLst/>
          </a:prstGeom>
          <a:solidFill>
            <a:srgbClr val="5291A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应用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罐形 26"/>
          <p:cNvSpPr/>
          <p:nvPr/>
        </p:nvSpPr>
        <p:spPr>
          <a:xfrm>
            <a:off x="6947949" y="4074266"/>
            <a:ext cx="822960" cy="686663"/>
          </a:xfrm>
          <a:prstGeom prst="can">
            <a:avLst/>
          </a:prstGeom>
          <a:solidFill>
            <a:srgbClr val="8DA26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原始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数据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罐形 27"/>
          <p:cNvSpPr/>
          <p:nvPr/>
        </p:nvSpPr>
        <p:spPr>
          <a:xfrm>
            <a:off x="6947949" y="1962197"/>
            <a:ext cx="822960" cy="686664"/>
          </a:xfrm>
          <a:prstGeom prst="can">
            <a:avLst/>
          </a:prstGeom>
          <a:solidFill>
            <a:srgbClr val="62959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交互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图表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罐形 28"/>
          <p:cNvSpPr/>
          <p:nvPr/>
        </p:nvSpPr>
        <p:spPr>
          <a:xfrm>
            <a:off x="6947949" y="3495033"/>
            <a:ext cx="822960" cy="496222"/>
          </a:xfrm>
          <a:prstGeom prst="can">
            <a:avLst/>
          </a:prstGeom>
          <a:solidFill>
            <a:srgbClr val="7E9D7B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信息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罐形 31"/>
          <p:cNvSpPr/>
          <p:nvPr/>
        </p:nvSpPr>
        <p:spPr>
          <a:xfrm>
            <a:off x="6947949" y="2947728"/>
            <a:ext cx="822960" cy="459216"/>
          </a:xfrm>
          <a:prstGeom prst="can">
            <a:avLst/>
          </a:prstGeom>
          <a:solidFill>
            <a:srgbClr val="70998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知识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07116" y="908540"/>
            <a:ext cx="4739968" cy="139699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007116" y="2381698"/>
            <a:ext cx="4739968" cy="885388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007116" y="3331924"/>
            <a:ext cx="4739968" cy="84944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007116" y="4257735"/>
            <a:ext cx="4739968" cy="503192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5149" y="4326120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数据去噪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5143" y="1016003"/>
            <a:ext cx="4389322" cy="4870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公众参与的大气监测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9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5405" y="2914423"/>
            <a:ext cx="1229642" cy="286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图片 40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1" y="2911729"/>
            <a:ext cx="1900604" cy="2865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195149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18833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37681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7548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6" name="图片 45" descr="屏幕快照 2016-07-30 下午12.10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5" y="1522567"/>
            <a:ext cx="876477" cy="669080"/>
          </a:xfrm>
          <a:prstGeom prst="rect">
            <a:avLst/>
          </a:prstGeom>
        </p:spPr>
      </p:pic>
      <p:pic>
        <p:nvPicPr>
          <p:cNvPr id="47" name="图片 46" descr="屏幕快照 2016-07-30 下午12.10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3" y="1563919"/>
            <a:ext cx="681636" cy="623210"/>
          </a:xfrm>
          <a:prstGeom prst="rect">
            <a:avLst/>
          </a:prstGeom>
        </p:spPr>
      </p:pic>
      <p:pic>
        <p:nvPicPr>
          <p:cNvPr id="48" name="图片 47" descr="屏幕快照 2016-07-30 下午12.10.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9" y="1563919"/>
            <a:ext cx="891933" cy="623210"/>
          </a:xfrm>
          <a:prstGeom prst="rect">
            <a:avLst/>
          </a:prstGeom>
        </p:spPr>
      </p:pic>
      <p:pic>
        <p:nvPicPr>
          <p:cNvPr id="49" name="图片 48" descr="屏幕快照 2016-07-30 下午12.11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1" y="1563919"/>
            <a:ext cx="711754" cy="623210"/>
          </a:xfrm>
          <a:prstGeom prst="rect">
            <a:avLst/>
          </a:prstGeom>
        </p:spPr>
      </p:pic>
      <p:pic>
        <p:nvPicPr>
          <p:cNvPr id="50" name="图片 49" descr="屏幕快照 2016-07-30 下午12.27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86" y="1563919"/>
            <a:ext cx="631399" cy="6277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18833" y="4326120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空值处理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37681" y="4326120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格式统一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4819" y="4326120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对齐融合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5150" y="3400309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聚合统计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5" name="image1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62405" y="3778827"/>
            <a:ext cx="497067" cy="323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image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17562" y="3799684"/>
            <a:ext cx="801080" cy="302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8" name="矩形 57"/>
          <p:cNvSpPr/>
          <p:nvPr/>
        </p:nvSpPr>
        <p:spPr>
          <a:xfrm>
            <a:off x="3318833" y="3400309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时序分析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7681" y="3400309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关联挖掘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57548" y="3400309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异常识别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61" name="图片 60" descr="屏幕快照 2016-07-30 下午12.53.0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16" y="3778682"/>
            <a:ext cx="519020" cy="349341"/>
          </a:xfrm>
          <a:prstGeom prst="rect">
            <a:avLst/>
          </a:prstGeom>
        </p:spPr>
      </p:pic>
      <p:pic>
        <p:nvPicPr>
          <p:cNvPr id="2" name="图片 1" descr="屏幕快照 2016-09-21 下午4.00.1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29" y="2902602"/>
            <a:ext cx="1133509" cy="298583"/>
          </a:xfrm>
          <a:prstGeom prst="rect">
            <a:avLst/>
          </a:prstGeom>
        </p:spPr>
      </p:pic>
      <p:pic>
        <p:nvPicPr>
          <p:cNvPr id="3" name="图片 2" descr="屏幕快照 2016-09-23 下午4.07.5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2" y="3778679"/>
            <a:ext cx="964284" cy="334212"/>
          </a:xfrm>
          <a:prstGeom prst="rect">
            <a:avLst/>
          </a:prstGeom>
        </p:spPr>
      </p:pic>
      <p:pic>
        <p:nvPicPr>
          <p:cNvPr id="4" name="图片 3" descr="屏幕快照 2016-09-23 下午4.08.1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97" y="3791961"/>
            <a:ext cx="1041741" cy="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65" y="2167962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数据概览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87258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6" y="200026"/>
            <a:ext cx="242136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空气_1_山东江苏空气监测站点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" y="891180"/>
            <a:ext cx="3618674" cy="3165238"/>
          </a:xfrm>
          <a:prstGeom prst="rect">
            <a:avLst/>
          </a:prstGeom>
        </p:spPr>
      </p:pic>
      <p:pic>
        <p:nvPicPr>
          <p:cNvPr id="3" name="图片 2" descr="空气_2_山东江苏空气监测站点城市统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0" y="1659232"/>
            <a:ext cx="3917461" cy="2866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489" y="4185445"/>
            <a:ext cx="1933863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个空气监测站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97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个空气监测站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9994" y="1058067"/>
            <a:ext cx="32726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空气监测站点集中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分布在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部分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重点城市</a:t>
            </a:r>
          </a:p>
        </p:txBody>
      </p:sp>
      <p:sp>
        <p:nvSpPr>
          <p:cNvPr id="10" name="矩形 9"/>
          <p:cNvSpPr/>
          <p:nvPr/>
        </p:nvSpPr>
        <p:spPr>
          <a:xfrm>
            <a:off x="5821676" y="184315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E95D59"/>
                </a:solidFill>
                <a:latin typeface="Hiragino Sans GB W3"/>
                <a:ea typeface="Hiragino Sans GB W3"/>
                <a:cs typeface="Hiragino Sans GB W3"/>
              </a:rPr>
              <a:t>南京市</a:t>
            </a:r>
            <a:endParaRPr lang="zh-CN" altLang="en-US" sz="1200" dirty="0">
              <a:solidFill>
                <a:srgbClr val="E95D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19" y="184315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5B4B8"/>
                </a:solidFill>
                <a:latin typeface="Hiragino Sans GB W3"/>
                <a:ea typeface="Hiragino Sans GB W3"/>
                <a:cs typeface="Hiragino Sans GB W3"/>
              </a:rPr>
              <a:t>青岛市</a:t>
            </a:r>
            <a:endParaRPr lang="zh-CN" altLang="en-US" sz="1200" dirty="0">
              <a:solidFill>
                <a:srgbClr val="45B4B8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00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技术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1036</Words>
  <Application>Microsoft Macintosh PowerPoint</Application>
  <PresentationFormat>全屏显示(16:9)</PresentationFormat>
  <Paragraphs>293</Paragraphs>
  <Slides>28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475</cp:revision>
  <dcterms:created xsi:type="dcterms:W3CDTF">2016-07-29T12:55:04Z</dcterms:created>
  <dcterms:modified xsi:type="dcterms:W3CDTF">2016-09-23T08:33:18Z</dcterms:modified>
</cp:coreProperties>
</file>